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FF6F5"/>
        </a:solidFill>
        <a:effectLst/>
      </p:bgPr>
    </p:bg>
    <p:spTree>
      <p:nvGrpSpPr>
        <p:cNvPr id="1" name=""/>
        <p:cNvGrpSpPr/>
        <p:nvPr/>
      </p:nvGrpSpPr>
      <p:grpSpPr>
        <a:xfrm>
          <a:off x="0" y="0"/>
          <a:ext cx="0" cy="0"/>
          <a:chOff x="0" y="0"/>
          <a:chExt cx="0" cy="0"/>
        </a:xfrm>
      </p:grpSpPr>
      <p:sp>
        <p:nvSpPr>
          <p:cNvPr id="2" name="Rectangle 1"/>
          <p:cNvSpPr/>
          <p:nvPr/>
        </p:nvSpPr>
        <p:spPr>
          <a:xfrm>
            <a:off x="640080" y="1097280"/>
            <a:ext cx="109728" cy="3566160"/>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005840" y="1325880"/>
            <a:ext cx="7772400" cy="1417320"/>
          </a:xfrm>
          <a:prstGeom prst="rect">
            <a:avLst/>
          </a:prstGeom>
          <a:noFill/>
        </p:spPr>
        <p:txBody>
          <a:bodyPr wrap="square" anchor="ctr">
            <a:spAutoFit/>
          </a:bodyPr>
          <a:lstStyle/>
          <a:p>
            <a:pPr algn="l">
              <a:spcAft>
                <a:spcPts val="0"/>
              </a:spcAft>
            </a:pPr>
            <a:r>
              <a:rPr sz="3600" b="1">
                <a:solidFill>
                  <a:srgbClr val="24363A"/>
                </a:solidFill>
                <a:latin typeface="Aptos"/>
              </a:rPr>
              <a:t>Häufige Fragen zur Therapie</a:t>
            </a:r>
          </a:p>
        </p:txBody>
      </p:sp>
      <p:sp>
        <p:nvSpPr>
          <p:cNvPr id="4" name="TextBox 3"/>
          <p:cNvSpPr txBox="1"/>
          <p:nvPr/>
        </p:nvSpPr>
        <p:spPr>
          <a:xfrm>
            <a:off x="1024128" y="2816352"/>
            <a:ext cx="7680960" cy="594360"/>
          </a:xfrm>
          <a:prstGeom prst="rect">
            <a:avLst/>
          </a:prstGeom>
          <a:noFill/>
        </p:spPr>
        <p:txBody>
          <a:bodyPr wrap="square" anchor="ctr">
            <a:spAutoFit/>
          </a:bodyPr>
          <a:lstStyle/>
          <a:p>
            <a:pPr algn="l">
              <a:spcAft>
                <a:spcPts val="0"/>
              </a:spcAft>
            </a:pPr>
            <a:r>
              <a:rPr sz="2100" b="1">
                <a:solidFill>
                  <a:srgbClr val="306F71"/>
                </a:solidFill>
                <a:latin typeface="Aptos"/>
              </a:rPr>
              <a:t>Psychotherapie · EMDR · Hypnose</a:t>
            </a:r>
          </a:p>
        </p:txBody>
      </p:sp>
      <p:sp>
        <p:nvSpPr>
          <p:cNvPr id="5" name="TextBox 4"/>
          <p:cNvSpPr txBox="1"/>
          <p:nvPr/>
        </p:nvSpPr>
        <p:spPr>
          <a:xfrm>
            <a:off x="1024128" y="3675887"/>
            <a:ext cx="7132320" cy="1051560"/>
          </a:xfrm>
          <a:prstGeom prst="rect">
            <a:avLst/>
          </a:prstGeom>
          <a:noFill/>
        </p:spPr>
        <p:txBody>
          <a:bodyPr wrap="square" anchor="ctr">
            <a:spAutoFit/>
          </a:bodyPr>
          <a:lstStyle/>
          <a:p>
            <a:pPr algn="l">
              <a:spcAft>
                <a:spcPts val="0"/>
              </a:spcAft>
            </a:pPr>
            <a:r>
              <a:rPr sz="1800" b="0">
                <a:solidFill>
                  <a:srgbClr val="647778"/>
                </a:solidFill>
                <a:latin typeface="Aptos"/>
              </a:rPr>
              <a:t>In diesem kurzen Überblick beantworte ich häufige Fragen rund um meine therapeutischen Angebote.</a:t>
            </a:r>
          </a:p>
        </p:txBody>
      </p:sp>
      <p:pic>
        <p:nvPicPr>
          <p:cNvPr id="6" name="Picture 5" descr="1000158629.jpg"/>
          <p:cNvPicPr>
            <a:picLocks noChangeAspect="1"/>
          </p:cNvPicPr>
          <p:nvPr/>
        </p:nvPicPr>
        <p:blipFill>
          <a:blip r:embed="rId2"/>
          <a:stretch>
            <a:fillRect/>
          </a:stretch>
        </p:blipFill>
        <p:spPr>
          <a:xfrm>
            <a:off x="8732520" y="1554480"/>
            <a:ext cx="2423160" cy="2369522"/>
          </a:xfrm>
          <a:prstGeom prst="rect">
            <a:avLst/>
          </a:prstGeom>
        </p:spPr>
      </p:pic>
      <p:sp>
        <p:nvSpPr>
          <p:cNvPr id="7" name="TextBox 6"/>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8" name="TextBox 7"/>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01 / 12</a:t>
            </a:r>
          </a:p>
        </p:txBody>
      </p:sp>
      <p:sp>
        <p:nvSpPr>
          <p:cNvPr id="9" name="Rectangle 8"/>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1</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1. Wann kann ich erste Veränderungen bemerken?</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Der Verlauf ist individuell.</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Manche Klientinnen und Klienten berichten nach wenigen Sitzungen von ersten Veränderungen. Zeitpunkt und Umfang hängen von der persönlichen Situation und dem Behandlungsziel ab.</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02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2</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2. Wie lange dauert eine Sitzung?</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In der Regel 60 Minuten.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Längere Sitzungen sind nach vorheriger Absprache möglich.</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03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3</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3. Übernimmt die Krankenkasse die Kosten?</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Meistens Selbstzahlerleistung.</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Einige private Krankenversicherungen erstatten möglicherweise einen Teil der Kosten. Bitte klären Sie die Bedingungen direkt mit Ihrer Versicherung.</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04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4</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4. Sind Online-Sitzungen möglich?</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Ja – unter bestimmten Voraussetzungen.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Online-Sitzungen können eine flexible Alternative sein. Die erste Sitzung findet nach der hier zugrunde gelegten Praxisregelung persönlich vor Ort statt. Bitte klären Sie die für Sie geltenden Rahmenbedingungen im Erstkontakt.</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05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5</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5. Wie viele Sitzungen brauche ich?</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Das richtet sich nach Ihren Zielen.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Dauer und Häufigkeit werden gemeinsam an Ihrer Situation ausgerichtet. Veränderungen verlaufen unterschiedlich; eine feste Sitzungszahl lässt sich nicht pauschal nennen.</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06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6</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6. Was ist EMDR?</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Eine Methode zur Verarbeitung belastender Erinnerungen.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EMDR steht für Eye Movement Desensitization and Reprocessing. Die Methode wird unter anderem bei traumabezogenen Beschwerden eingesetzt und sollte individuell fachlich geprüft werden.</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07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7</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7. Wie funktioniert EMDR?</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Mit bilateraler Stimulation.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Dabei werden beispielsweise geführte Augenbewegungen eingesetzt. Ziel ist, die Verarbeitung belastender Erinnerungen zu unterstützen. Wirkung und Eignung sind individuell verschieden.</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08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8</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8. Wie läuft eine EMDR-Sitzung ab?</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Vorbereitung, Verarbeitung und Abschluss.</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Wir besprechen zunächst Ihre Situation und bereiten die Methode vor. Danach wird ein geeignetes Thema bearbeitet und die Sitzung mit Stabilisierung und Ausblick abgeschlossen. Der Ablauf wird an Ihre Bedürfnisse angepasst.</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09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9</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9. Wie funktioniert Hypnose?</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Fokussierte Aufmerksamkeit und Entspannung.</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Hypnose ist kein Schlaf. Sie kann einen Zustand konzentrierter Aufmerksamkeit fördern, in dem therapeutische Suggestionen genutzt werden. Sie bleiben dabei beteiligt und können Rückmeldungen geben.</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10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10012680" y="310896"/>
            <a:ext cx="1417320" cy="1385947"/>
          </a:xfrm>
          <a:prstGeom prst="rect">
            <a:avLst/>
          </a:prstGeom>
        </p:spPr>
      </p:pic>
      <p:sp>
        <p:nvSpPr>
          <p:cNvPr id="3" name="Rounded Rectangle 2"/>
          <p:cNvSpPr/>
          <p:nvPr/>
        </p:nvSpPr>
        <p:spPr>
          <a:xfrm>
            <a:off x="658368" y="658368"/>
            <a:ext cx="868680" cy="438912"/>
          </a:xfrm>
          <a:prstGeom prst="round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FAQ 10</a:t>
            </a:r>
          </a:p>
        </p:txBody>
      </p:sp>
      <p:sp>
        <p:nvSpPr>
          <p:cNvPr id="4" name="TextBox 3"/>
          <p:cNvSpPr txBox="1"/>
          <p:nvPr/>
        </p:nvSpPr>
        <p:spPr>
          <a:xfrm>
            <a:off x="713232" y="1481328"/>
            <a:ext cx="9966960" cy="914400"/>
          </a:xfrm>
          <a:prstGeom prst="rect">
            <a:avLst/>
          </a:prstGeom>
          <a:noFill/>
        </p:spPr>
        <p:txBody>
          <a:bodyPr wrap="square" anchor="ctr">
            <a:spAutoFit/>
          </a:bodyPr>
          <a:lstStyle/>
          <a:p>
            <a:pPr algn="l">
              <a:spcAft>
                <a:spcPts val="0"/>
              </a:spcAft>
            </a:pPr>
            <a:r>
              <a:rPr sz="2900" b="1">
                <a:solidFill>
                  <a:srgbClr val="24363A"/>
                </a:solidFill>
                <a:latin typeface="Aptos"/>
              </a:rPr>
              <a:t>10. Ist die Therapie bei Stress oder Panik geeignet?</a:t>
            </a:r>
          </a:p>
        </p:txBody>
      </p:sp>
      <p:sp>
        <p:nvSpPr>
          <p:cNvPr id="5" name="TextBox 4"/>
          <p:cNvSpPr txBox="1"/>
          <p:nvPr/>
        </p:nvSpPr>
        <p:spPr>
          <a:xfrm>
            <a:off x="749808" y="2606040"/>
            <a:ext cx="9692640" cy="621792"/>
          </a:xfrm>
          <a:prstGeom prst="rect">
            <a:avLst/>
          </a:prstGeom>
          <a:noFill/>
        </p:spPr>
        <p:txBody>
          <a:bodyPr wrap="square" anchor="ctr">
            <a:spAutoFit/>
          </a:bodyPr>
          <a:lstStyle/>
          <a:p>
            <a:pPr algn="l">
              <a:spcAft>
                <a:spcPts val="0"/>
              </a:spcAft>
            </a:pPr>
            <a:r>
              <a:rPr sz="2100" b="1">
                <a:solidFill>
                  <a:srgbClr val="306F71"/>
                </a:solidFill>
                <a:latin typeface="Aptos"/>
              </a:rPr>
              <a:t>Wir klären gemeinsam, was hilfreich sein kann.</a:t>
            </a:r>
          </a:p>
        </p:txBody>
      </p:sp>
      <p:sp>
        <p:nvSpPr>
          <p:cNvPr id="6" name="Rectangle 5"/>
          <p:cNvSpPr/>
          <p:nvPr/>
        </p:nvSpPr>
        <p:spPr>
          <a:xfrm>
            <a:off x="749808" y="3401568"/>
            <a:ext cx="1005840" cy="54864"/>
          </a:xfrm>
          <a:prstGeom prst="rect">
            <a:avLst/>
          </a:prstGeom>
          <a:solidFill>
            <a:srgbClr val="C2A4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49808" y="3703320"/>
            <a:ext cx="9829800" cy="1600200"/>
          </a:xfrm>
          <a:prstGeom prst="rect">
            <a:avLst/>
          </a:prstGeom>
          <a:noFill/>
        </p:spPr>
        <p:txBody>
          <a:bodyPr wrap="square" anchor="ctr">
            <a:spAutoFit/>
          </a:bodyPr>
          <a:lstStyle/>
          <a:p>
            <a:pPr algn="l">
              <a:spcAft>
                <a:spcPts val="0"/>
              </a:spcAft>
            </a:pPr>
            <a:r>
              <a:rPr sz="1900" b="0">
                <a:solidFill>
                  <a:srgbClr val="647778"/>
                </a:solidFill>
                <a:latin typeface="Aptos"/>
              </a:rPr>
              <a:t>Bei Stress, Angst oder Panik können psychotherapeutische Ansätze unterstützen. Welche Methode passt, hängt von Ihrer Situation ab. Bei akuten oder starken Beschwerden ist eine individuelle fachliche Einschätzung wichtig.</a:t>
            </a:r>
          </a:p>
        </p:txBody>
      </p:sp>
      <p:sp>
        <p:nvSpPr>
          <p:cNvPr id="8" name="TextBox 7"/>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9" name="TextBox 8"/>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11 / 12</a:t>
            </a:r>
          </a:p>
        </p:txBody>
      </p:sp>
      <p:sp>
        <p:nvSpPr>
          <p:cNvPr id="10" name="Rectangle 9"/>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F6F5"/>
        </a:solidFill>
        <a:effectLst/>
      </p:bgPr>
    </p:bg>
    <p:spTree>
      <p:nvGrpSpPr>
        <p:cNvPr id="1" name=""/>
        <p:cNvGrpSpPr/>
        <p:nvPr/>
      </p:nvGrpSpPr>
      <p:grpSpPr>
        <a:xfrm>
          <a:off x="0" y="0"/>
          <a:ext cx="0" cy="0"/>
          <a:chOff x="0" y="0"/>
          <a:chExt cx="0" cy="0"/>
        </a:xfrm>
      </p:grpSpPr>
      <p:pic>
        <p:nvPicPr>
          <p:cNvPr id="2" name="Picture 1" descr="1000158629.jpg"/>
          <p:cNvPicPr>
            <a:picLocks noChangeAspect="1"/>
          </p:cNvPicPr>
          <p:nvPr/>
        </p:nvPicPr>
        <p:blipFill>
          <a:blip r:embed="rId2"/>
          <a:stretch>
            <a:fillRect/>
          </a:stretch>
        </p:blipFill>
        <p:spPr>
          <a:xfrm>
            <a:off x="822960" y="1325880"/>
            <a:ext cx="1828800" cy="1788319"/>
          </a:xfrm>
          <a:prstGeom prst="rect">
            <a:avLst/>
          </a:prstGeom>
        </p:spPr>
      </p:pic>
      <p:sp>
        <p:nvSpPr>
          <p:cNvPr id="3" name="TextBox 2"/>
          <p:cNvSpPr txBox="1"/>
          <p:nvPr/>
        </p:nvSpPr>
        <p:spPr>
          <a:xfrm>
            <a:off x="2971800" y="1463040"/>
            <a:ext cx="7955279" cy="1097280"/>
          </a:xfrm>
          <a:prstGeom prst="rect">
            <a:avLst/>
          </a:prstGeom>
          <a:noFill/>
        </p:spPr>
        <p:txBody>
          <a:bodyPr wrap="square" anchor="ctr">
            <a:spAutoFit/>
          </a:bodyPr>
          <a:lstStyle/>
          <a:p>
            <a:pPr algn="l">
              <a:spcAft>
                <a:spcPts val="0"/>
              </a:spcAft>
            </a:pPr>
            <a:r>
              <a:rPr sz="3200" b="1">
                <a:solidFill>
                  <a:srgbClr val="24363A"/>
                </a:solidFill>
                <a:latin typeface="Aptos"/>
              </a:rPr>
              <a:t>Vielen Dank fürs Zuschauen</a:t>
            </a:r>
          </a:p>
        </p:txBody>
      </p:sp>
      <p:sp>
        <p:nvSpPr>
          <p:cNvPr id="4" name="TextBox 3"/>
          <p:cNvSpPr txBox="1"/>
          <p:nvPr/>
        </p:nvSpPr>
        <p:spPr>
          <a:xfrm>
            <a:off x="2999232" y="2743200"/>
            <a:ext cx="7315200" cy="640080"/>
          </a:xfrm>
          <a:prstGeom prst="rect">
            <a:avLst/>
          </a:prstGeom>
          <a:noFill/>
        </p:spPr>
        <p:txBody>
          <a:bodyPr wrap="square" anchor="ctr">
            <a:spAutoFit/>
          </a:bodyPr>
          <a:lstStyle/>
          <a:p>
            <a:pPr algn="l">
              <a:spcAft>
                <a:spcPts val="0"/>
              </a:spcAft>
            </a:pPr>
            <a:r>
              <a:rPr sz="2100" b="1">
                <a:solidFill>
                  <a:srgbClr val="306F71"/>
                </a:solidFill>
                <a:latin typeface="Aptos"/>
              </a:rPr>
              <a:t>Fragen oder Terminwunsch?</a:t>
            </a:r>
          </a:p>
        </p:txBody>
      </p:sp>
      <p:sp>
        <p:nvSpPr>
          <p:cNvPr id="5" name="TextBox 4"/>
          <p:cNvSpPr txBox="1"/>
          <p:nvPr/>
        </p:nvSpPr>
        <p:spPr>
          <a:xfrm>
            <a:off x="2999232" y="3611880"/>
            <a:ext cx="7315200" cy="1143000"/>
          </a:xfrm>
          <a:prstGeom prst="rect">
            <a:avLst/>
          </a:prstGeom>
          <a:noFill/>
        </p:spPr>
        <p:txBody>
          <a:bodyPr wrap="square" anchor="ctr">
            <a:spAutoFit/>
          </a:bodyPr>
          <a:lstStyle/>
          <a:p>
            <a:pPr algn="l">
              <a:spcAft>
                <a:spcPts val="0"/>
              </a:spcAft>
            </a:pPr>
            <a:r>
              <a:rPr sz="1800" b="0">
                <a:solidFill>
                  <a:srgbClr val="647778"/>
                </a:solidFill>
                <a:latin typeface="Aptos"/>
              </a:rPr>
              <a:t>Nehmen Sie gerne Kontakt auf, um Ihre Fragen und die nächsten Schritte in Ruhe zu besprechen.</a:t>
            </a:r>
          </a:p>
        </p:txBody>
      </p:sp>
      <p:sp>
        <p:nvSpPr>
          <p:cNvPr id="6" name="TextBox 5"/>
          <p:cNvSpPr txBox="1"/>
          <p:nvPr/>
        </p:nvSpPr>
        <p:spPr>
          <a:xfrm>
            <a:off x="594360" y="6473952"/>
            <a:ext cx="4572000" cy="182880"/>
          </a:xfrm>
          <a:prstGeom prst="rect">
            <a:avLst/>
          </a:prstGeom>
          <a:noFill/>
        </p:spPr>
        <p:txBody>
          <a:bodyPr wrap="square" anchor="ctr">
            <a:spAutoFit/>
          </a:bodyPr>
          <a:lstStyle/>
          <a:p>
            <a:pPr algn="l">
              <a:spcAft>
                <a:spcPts val="0"/>
              </a:spcAft>
            </a:pPr>
            <a:r>
              <a:rPr sz="900" b="1">
                <a:solidFill>
                  <a:srgbClr val="647778"/>
                </a:solidFill>
                <a:latin typeface="Aptos"/>
              </a:rPr>
              <a:t>PSYCHOTHERAPIE  ·  EMDR  ·  HYPNOSE</a:t>
            </a:r>
          </a:p>
        </p:txBody>
      </p:sp>
      <p:sp>
        <p:nvSpPr>
          <p:cNvPr id="7" name="TextBox 6"/>
          <p:cNvSpPr txBox="1"/>
          <p:nvPr/>
        </p:nvSpPr>
        <p:spPr>
          <a:xfrm>
            <a:off x="10561320" y="6473952"/>
            <a:ext cx="1005840" cy="182880"/>
          </a:xfrm>
          <a:prstGeom prst="rect">
            <a:avLst/>
          </a:prstGeom>
          <a:noFill/>
        </p:spPr>
        <p:txBody>
          <a:bodyPr wrap="square" anchor="ctr">
            <a:spAutoFit/>
          </a:bodyPr>
          <a:lstStyle/>
          <a:p>
            <a:pPr algn="r">
              <a:spcAft>
                <a:spcPts val="0"/>
              </a:spcAft>
            </a:pPr>
            <a:r>
              <a:rPr sz="900" b="0">
                <a:solidFill>
                  <a:srgbClr val="647778"/>
                </a:solidFill>
                <a:latin typeface="Aptos"/>
              </a:rPr>
              <a:t>12 / 12</a:t>
            </a:r>
          </a:p>
        </p:txBody>
      </p:sp>
      <p:sp>
        <p:nvSpPr>
          <p:cNvPr id="8" name="Rectangle 7"/>
          <p:cNvSpPr/>
          <p:nvPr/>
        </p:nvSpPr>
        <p:spPr>
          <a:xfrm>
            <a:off x="0" y="6784848"/>
            <a:ext cx="12191695" cy="73152"/>
          </a:xfrm>
          <a:prstGeom prst="rect">
            <a:avLst/>
          </a:prstGeom>
          <a:solidFill>
            <a:srgbClr val="306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Breitbild</PresentationFormat>
  <Paragraphs>0</Paragraphs>
  <Slides>12</Slides>
  <Notes>0</Notes>
  <HiddenSlides>0</HiddenSlides>
  <MMClips>0</MMClips>
  <ScaleCrop>false</ScaleCrop>
  <HeadingPairs>
    <vt:vector size="4" baseType="variant">
      <vt:variant>
        <vt:lpstr>Design</vt:lpstr>
      </vt:variant>
      <vt:variant>
        <vt:i4>1</vt:i4>
      </vt:variant>
      <vt:variant>
        <vt:lpstr>Folientitel</vt:lpstr>
      </vt:variant>
      <vt:variant>
        <vt:i4>12</vt:i4>
      </vt:variant>
    </vt:vector>
  </HeadingPairs>
  <TitlesOfParts>
    <vt:vector size="13" baseType="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
  <cp:keywords/>
  <dc:description>generated using python-pptx</dc:description>
  <cp:lastModifiedBy>Corina Richter</cp:lastModifiedBy>
  <cp:revision>2</cp:revision>
  <dcterms:created xsi:type="dcterms:W3CDTF">2013-01-27T09:14:16Z</dcterms:created>
  <dcterms:modified xsi:type="dcterms:W3CDTF">2026-10-17T08:47:01Z</dcterms:modified>
  <cp:category/>
</cp:coreProperties>
</file>